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6" r:id="rId2"/>
    <p:sldId id="274" r:id="rId3"/>
    <p:sldId id="270" r:id="rId4"/>
    <p:sldId id="275" r:id="rId5"/>
    <p:sldId id="276" r:id="rId6"/>
    <p:sldId id="257" r:id="rId7"/>
    <p:sldId id="290" r:id="rId8"/>
    <p:sldId id="285" r:id="rId9"/>
    <p:sldId id="286" r:id="rId10"/>
    <p:sldId id="287" r:id="rId11"/>
    <p:sldId id="288" r:id="rId12"/>
    <p:sldId id="289" r:id="rId13"/>
    <p:sldId id="258" r:id="rId14"/>
    <p:sldId id="259" r:id="rId15"/>
    <p:sldId id="260" r:id="rId16"/>
    <p:sldId id="261" r:id="rId17"/>
    <p:sldId id="283" r:id="rId18"/>
    <p:sldId id="273" r:id="rId19"/>
    <p:sldId id="277" r:id="rId20"/>
    <p:sldId id="272" r:id="rId21"/>
    <p:sldId id="271" r:id="rId22"/>
    <p:sldId id="278" r:id="rId23"/>
    <p:sldId id="279" r:id="rId24"/>
    <p:sldId id="280" r:id="rId25"/>
    <p:sldId id="281" r:id="rId26"/>
    <p:sldId id="284" r:id="rId27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798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8E443-F18F-4748-AE96-9CCF341D0E43}" type="datetimeFigureOut">
              <a:rPr lang="id-ID" smtClean="0"/>
              <a:t>15/10/2025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73A471-62AE-4661-B7EC-8A29AA118CC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36283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3A471-62AE-4661-B7EC-8A29AA118CCD}" type="slidenum">
              <a:rPr lang="id-ID" smtClean="0"/>
              <a:t>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5392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3A471-62AE-4661-B7EC-8A29AA118CCD}" type="slidenum">
              <a:rPr lang="id-ID" smtClean="0"/>
              <a:t>26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57013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252525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252525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252525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252525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2879" y="234632"/>
            <a:ext cx="11723878" cy="638390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71855" y="374904"/>
            <a:ext cx="11448415" cy="6108700"/>
          </a:xfrm>
          <a:custGeom>
            <a:avLst/>
            <a:gdLst/>
            <a:ahLst/>
            <a:cxnLst/>
            <a:rect l="l" t="t" r="r" b="b"/>
            <a:pathLst>
              <a:path w="11448415" h="6108700">
                <a:moveTo>
                  <a:pt x="0" y="6108192"/>
                </a:moveTo>
                <a:lnTo>
                  <a:pt x="11448288" y="6108192"/>
                </a:lnTo>
                <a:lnTo>
                  <a:pt x="11448288" y="0"/>
                </a:lnTo>
                <a:lnTo>
                  <a:pt x="0" y="0"/>
                </a:lnTo>
                <a:lnTo>
                  <a:pt x="0" y="6108192"/>
                </a:lnTo>
                <a:close/>
              </a:path>
            </a:pathLst>
          </a:custGeom>
          <a:ln w="6096">
            <a:solidFill>
              <a:srgbClr val="25252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9345" y="507237"/>
            <a:ext cx="9756140" cy="13957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252525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7406" y="1940814"/>
            <a:ext cx="11530330" cy="4279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304800" y="0"/>
            <a:ext cx="12801600" cy="7086600"/>
            <a:chOff x="-274320" y="0"/>
            <a:chExt cx="12801600" cy="70866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2247" y="1222548"/>
              <a:ext cx="9662678" cy="439283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04544" y="1264919"/>
              <a:ext cx="9578085" cy="430822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447800" y="1411224"/>
              <a:ext cx="9296400" cy="4036060"/>
            </a:xfrm>
            <a:custGeom>
              <a:avLst/>
              <a:gdLst/>
              <a:ahLst/>
              <a:cxnLst/>
              <a:rect l="l" t="t" r="r" b="b"/>
              <a:pathLst>
                <a:path w="9296400" h="4036060">
                  <a:moveTo>
                    <a:pt x="0" y="4035552"/>
                  </a:moveTo>
                  <a:lnTo>
                    <a:pt x="9296400" y="4035552"/>
                  </a:lnTo>
                  <a:lnTo>
                    <a:pt x="9296400" y="0"/>
                  </a:lnTo>
                  <a:lnTo>
                    <a:pt x="0" y="0"/>
                  </a:lnTo>
                  <a:lnTo>
                    <a:pt x="0" y="4035552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35879" y="1267967"/>
              <a:ext cx="1920239" cy="731520"/>
            </a:xfrm>
            <a:custGeom>
              <a:avLst/>
              <a:gdLst/>
              <a:ahLst/>
              <a:cxnLst/>
              <a:rect l="l" t="t" r="r" b="b"/>
              <a:pathLst>
                <a:path w="1920240" h="731519">
                  <a:moveTo>
                    <a:pt x="1920239" y="0"/>
                  </a:moveTo>
                  <a:lnTo>
                    <a:pt x="0" y="0"/>
                  </a:lnTo>
                  <a:lnTo>
                    <a:pt x="0" y="731520"/>
                  </a:lnTo>
                  <a:lnTo>
                    <a:pt x="1920239" y="731520"/>
                  </a:lnTo>
                  <a:lnTo>
                    <a:pt x="1920239" y="0"/>
                  </a:lnTo>
                  <a:close/>
                </a:path>
              </a:pathLst>
            </a:custGeom>
            <a:solidFill>
              <a:srgbClr val="5690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251703" y="1267967"/>
              <a:ext cx="0" cy="612775"/>
            </a:xfrm>
            <a:custGeom>
              <a:avLst/>
              <a:gdLst/>
              <a:ahLst/>
              <a:cxnLst/>
              <a:rect l="l" t="t" r="r" b="b"/>
              <a:pathLst>
                <a:path h="612775">
                  <a:moveTo>
                    <a:pt x="0" y="0"/>
                  </a:moveTo>
                  <a:lnTo>
                    <a:pt x="0" y="612648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251703" y="1267967"/>
              <a:ext cx="1691639" cy="615950"/>
            </a:xfrm>
            <a:custGeom>
              <a:avLst/>
              <a:gdLst/>
              <a:ahLst/>
              <a:cxnLst/>
              <a:rect l="l" t="t" r="r" b="b"/>
              <a:pathLst>
                <a:path w="1691640" h="615950">
                  <a:moveTo>
                    <a:pt x="1691640" y="0"/>
                  </a:moveTo>
                  <a:lnTo>
                    <a:pt x="1691640" y="539496"/>
                  </a:lnTo>
                </a:path>
                <a:path w="1691640" h="615950">
                  <a:moveTo>
                    <a:pt x="0" y="615696"/>
                  </a:moveTo>
                  <a:lnTo>
                    <a:pt x="441960" y="615696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274320" y="0"/>
              <a:ext cx="12801600" cy="70866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059680" y="1014984"/>
              <a:ext cx="6087364" cy="4620468"/>
            </a:xfrm>
            <a:custGeom>
              <a:avLst/>
              <a:gdLst/>
              <a:ahLst/>
              <a:cxnLst/>
              <a:rect l="l" t="t" r="r" b="b"/>
              <a:pathLst>
                <a:path w="5453380" h="3243579">
                  <a:moveTo>
                    <a:pt x="5452872" y="0"/>
                  </a:moveTo>
                  <a:lnTo>
                    <a:pt x="0" y="0"/>
                  </a:lnTo>
                  <a:lnTo>
                    <a:pt x="0" y="3243072"/>
                  </a:lnTo>
                  <a:lnTo>
                    <a:pt x="5452872" y="3243072"/>
                  </a:lnTo>
                  <a:lnTo>
                    <a:pt x="5452872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67528" y="1368980"/>
              <a:ext cx="5615813" cy="3937107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5537327" y="1726149"/>
            <a:ext cx="5245608" cy="1122102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n-US" sz="2400" spc="-160" noProof="1">
                <a:solidFill>
                  <a:srgbClr val="FFFFFF"/>
                </a:solidFill>
                <a:latin typeface="Verdana"/>
                <a:cs typeface="Verdana"/>
              </a:rPr>
              <a:t>Nilai</a:t>
            </a:r>
            <a:r>
              <a:rPr lang="id-ID" sz="2400" spc="-160" noProof="1">
                <a:solidFill>
                  <a:srgbClr val="FFFFFF"/>
                </a:solidFill>
                <a:latin typeface="Verdana"/>
                <a:cs typeface="Verdana"/>
              </a:rPr>
              <a:t> Dasar ASN, DISIPLIN ASN,</a:t>
            </a:r>
            <a:r>
              <a:rPr lang="en-US" sz="2400" spc="-160" noProof="1">
                <a:solidFill>
                  <a:srgbClr val="FFFFFF"/>
                </a:solidFill>
                <a:latin typeface="Verdana"/>
                <a:cs typeface="Verdana"/>
              </a:rPr>
              <a:t> ANTI KORUPSI,  dan</a:t>
            </a:r>
            <a:r>
              <a:rPr lang="id-ID" sz="2400" spc="-160" noProof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lang="en-US" sz="2400" spc="-160" noProof="1">
                <a:solidFill>
                  <a:srgbClr val="FFFFFF"/>
                </a:solidFill>
                <a:latin typeface="Verdana"/>
                <a:cs typeface="Verdana"/>
              </a:rPr>
              <a:t>Izin Perkawinan</a:t>
            </a:r>
            <a:r>
              <a:rPr lang="id-ID" sz="2400" spc="-160" noProof="1">
                <a:solidFill>
                  <a:srgbClr val="FFFFFF"/>
                </a:solidFill>
                <a:latin typeface="Verdana"/>
                <a:cs typeface="Verdana"/>
              </a:rPr>
              <a:t>/</a:t>
            </a:r>
            <a:r>
              <a:rPr lang="en-US" sz="2400" spc="-160" noProof="1">
                <a:solidFill>
                  <a:srgbClr val="FFFFFF"/>
                </a:solidFill>
                <a:latin typeface="Verdana"/>
                <a:cs typeface="Verdana"/>
              </a:rPr>
              <a:t>Perceraian Bagi ASN</a:t>
            </a:r>
            <a:endParaRPr lang="en-US" sz="2400" noProof="1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29073" y="3881665"/>
            <a:ext cx="5365372" cy="11514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40000"/>
              </a:lnSpc>
              <a:spcBef>
                <a:spcPts val="95"/>
              </a:spcBef>
            </a:pPr>
            <a:r>
              <a:rPr lang="en-US" b="1" noProof="1">
                <a:solidFill>
                  <a:srgbClr val="FFFFFF"/>
                </a:solidFill>
                <a:latin typeface="+mn-lt"/>
                <a:cs typeface="Verdana"/>
              </a:rPr>
              <a:t>Audy Pratama</a:t>
            </a:r>
          </a:p>
          <a:p>
            <a:pPr marL="12700" marR="5080">
              <a:spcBef>
                <a:spcPts val="95"/>
              </a:spcBef>
            </a:pPr>
            <a:r>
              <a:rPr lang="en-US" sz="1600" b="1" i="1" dirty="0">
                <a:solidFill>
                  <a:srgbClr val="FFFFFF"/>
                </a:solidFill>
                <a:latin typeface="+mn-lt"/>
                <a:cs typeface="Verdana"/>
              </a:rPr>
              <a:t>Analis </a:t>
            </a:r>
            <a:r>
              <a:rPr lang="en-US" sz="1600" b="1" i="1" dirty="0" err="1">
                <a:solidFill>
                  <a:srgbClr val="FFFFFF"/>
                </a:solidFill>
                <a:latin typeface="+mn-lt"/>
                <a:cs typeface="Verdana"/>
              </a:rPr>
              <a:t>Peraturan</a:t>
            </a:r>
            <a:r>
              <a:rPr lang="en-US" sz="1600" b="1" i="1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lang="en-US" sz="1600" b="1" i="1" dirty="0" err="1">
                <a:solidFill>
                  <a:srgbClr val="FFFFFF"/>
                </a:solidFill>
                <a:latin typeface="+mn-lt"/>
                <a:cs typeface="Verdana"/>
              </a:rPr>
              <a:t>Perundang-Undangan</a:t>
            </a:r>
            <a:r>
              <a:rPr lang="en-US" sz="1600" b="1" i="1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lang="en-US" sz="1600" dirty="0">
                <a:solidFill>
                  <a:srgbClr val="FFFFFF"/>
                </a:solidFill>
                <a:latin typeface="+mn-lt"/>
                <a:cs typeface="Verdana"/>
              </a:rPr>
              <a:t>pada </a:t>
            </a:r>
            <a:r>
              <a:rPr lang="id-ID" sz="1600" dirty="0">
                <a:solidFill>
                  <a:srgbClr val="FFFFFF"/>
                </a:solidFill>
                <a:latin typeface="+mn-lt"/>
                <a:cs typeface="Verdana"/>
              </a:rPr>
              <a:t>Sub Kelompok Pembinaan dan Disiplin </a:t>
            </a:r>
            <a:r>
              <a:rPr lang="en-US" sz="1600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+mn-lt"/>
                <a:cs typeface="Verdana"/>
              </a:rPr>
              <a:t>Suku</a:t>
            </a:r>
            <a:r>
              <a:rPr sz="1600" spc="70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600" spc="75" dirty="0">
                <a:solidFill>
                  <a:srgbClr val="FFFFFF"/>
                </a:solidFill>
                <a:latin typeface="+mn-lt"/>
                <a:cs typeface="Verdana"/>
              </a:rPr>
              <a:t>Badan</a:t>
            </a:r>
            <a:r>
              <a:rPr sz="1600" spc="70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600" spc="85" dirty="0">
                <a:solidFill>
                  <a:srgbClr val="FFFFFF"/>
                </a:solidFill>
                <a:latin typeface="+mn-lt"/>
                <a:cs typeface="Verdana"/>
              </a:rPr>
              <a:t>Kepegawaian</a:t>
            </a:r>
            <a:r>
              <a:rPr sz="1600" spc="95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600" spc="55" dirty="0">
                <a:solidFill>
                  <a:srgbClr val="FFFFFF"/>
                </a:solidFill>
                <a:latin typeface="+mn-lt"/>
                <a:cs typeface="Verdana"/>
              </a:rPr>
              <a:t>Daerah </a:t>
            </a:r>
            <a:r>
              <a:rPr sz="1600" dirty="0">
                <a:solidFill>
                  <a:srgbClr val="FFFFFF"/>
                </a:solidFill>
                <a:latin typeface="+mn-lt"/>
                <a:cs typeface="Verdana"/>
              </a:rPr>
              <a:t>Kota</a:t>
            </a:r>
            <a:r>
              <a:rPr sz="1600" spc="180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+mn-lt"/>
                <a:cs typeface="Verdana"/>
              </a:rPr>
              <a:t>Administrasi</a:t>
            </a:r>
            <a:r>
              <a:rPr sz="1600" spc="315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600" spc="60" dirty="0">
                <a:solidFill>
                  <a:srgbClr val="FFFFFF"/>
                </a:solidFill>
                <a:latin typeface="+mn-lt"/>
                <a:cs typeface="Verdana"/>
              </a:rPr>
              <a:t>Jakarta</a:t>
            </a:r>
            <a:r>
              <a:rPr sz="1600" spc="215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+mn-lt"/>
                <a:cs typeface="Verdana"/>
              </a:rPr>
              <a:t>Selatan</a:t>
            </a:r>
            <a:endParaRPr sz="1600" dirty="0">
              <a:latin typeface="+mn-lt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334E2-8844-F549-A1B0-60BC57323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763" y="228600"/>
            <a:ext cx="9525000" cy="677108"/>
          </a:xfrm>
        </p:spPr>
        <p:txBody>
          <a:bodyPr/>
          <a:lstStyle/>
          <a:p>
            <a:r>
              <a:rPr lang="id-ID" sz="2800" b="1" noProof="1"/>
              <a:t>Nilai Dasar ASN – </a:t>
            </a:r>
            <a:r>
              <a:rPr lang="id-ID" sz="2800" b="1" noProof="1">
                <a:solidFill>
                  <a:srgbClr val="FF0000"/>
                </a:solidFill>
              </a:rPr>
              <a:t>BerAKHLAK</a:t>
            </a:r>
            <a:br>
              <a:rPr lang="id-ID" sz="2800" b="1" noProof="1">
                <a:solidFill>
                  <a:srgbClr val="FF0000"/>
                </a:solidFill>
              </a:rPr>
            </a:br>
            <a:r>
              <a:rPr lang="id-ID" sz="1600" b="1" noProof="1">
                <a:solidFill>
                  <a:schemeClr val="tx1"/>
                </a:solidFill>
              </a:rPr>
              <a:t>(Pasal 4 UU ASN)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719F24-7CD7-8184-7581-E2EBE9CB52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399" y="905708"/>
            <a:ext cx="9181417" cy="579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843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2625575"/>
            <a:ext cx="10972800" cy="80342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 marR="5080" algn="ctr">
              <a:spcBef>
                <a:spcPts val="505"/>
              </a:spcBef>
            </a:pPr>
            <a:r>
              <a:rPr sz="4800" spc="-285" dirty="0"/>
              <a:t>DISIPLIN AS</a:t>
            </a:r>
            <a:r>
              <a:rPr sz="4800" spc="-10" dirty="0"/>
              <a:t>N</a:t>
            </a:r>
            <a:endParaRPr sz="4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7B4DE-7923-7B44-A6C0-AF0239421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4650" y="76200"/>
            <a:ext cx="3962400" cy="61555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id-ID" sz="4000" b="1" dirty="0">
                <a:latin typeface="+mn-lt"/>
                <a:ea typeface="Cascadia Code" panose="020B0609020000020004" pitchFamily="49" charset="0"/>
                <a:cs typeface="Cascadia Code" panose="020B0609020000020004" pitchFamily="49" charset="0"/>
              </a:rPr>
              <a:t>Dasar Hukum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886C08-C2C4-A62A-EEF2-43698655D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28600"/>
            <a:ext cx="5234526" cy="38163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6F20B8-4D77-959A-026C-44F114C753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691753"/>
            <a:ext cx="5705856" cy="34973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8F45DF-F7D5-41B9-A94E-ABE2CDCD334B}"/>
              </a:ext>
            </a:extLst>
          </p:cNvPr>
          <p:cNvSpPr txBox="1"/>
          <p:nvPr/>
        </p:nvSpPr>
        <p:spPr>
          <a:xfrm>
            <a:off x="2819400" y="4419688"/>
            <a:ext cx="7010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REGULASI INTERNAL PEMROV DKI JAKARTA</a:t>
            </a:r>
          </a:p>
          <a:p>
            <a:pPr marL="342900" indent="-342900" algn="l">
              <a:buAutoNum type="arabicPeriod"/>
            </a:pPr>
            <a:r>
              <a:rPr lang="en-US" dirty="0"/>
              <a:t>PERATURAN GUBERNUR NOMOR 8 TAHUN 2024 TENTANG DISIPLIN PNS</a:t>
            </a:r>
          </a:p>
          <a:p>
            <a:pPr marL="342900" indent="-342900" algn="l">
              <a:buAutoNum type="arabicPeriod"/>
            </a:pPr>
            <a:r>
              <a:rPr lang="en-US" dirty="0"/>
              <a:t>KEPGUB 171 TAHUN 2024 TENTANG PEJABAT YANG BERWENANG MENJATUHKAN HUKUMAN DISIPLIN</a:t>
            </a:r>
          </a:p>
          <a:p>
            <a:pPr marL="342900" indent="-342900" algn="l">
              <a:buAutoNum type="arabicPeriod"/>
            </a:pPr>
            <a:r>
              <a:rPr lang="en-US" dirty="0"/>
              <a:t>KEPGUB 512 TAHUN 2022 TENTANG </a:t>
            </a:r>
            <a:r>
              <a:rPr lang="id-ID" dirty="0"/>
              <a:t>PENGELOLAAN KINERJA DAN DISIPLIN PEGAWAI PEMERINTAH DENGAN PERJANJIAN KERJA</a:t>
            </a:r>
          </a:p>
        </p:txBody>
      </p:sp>
    </p:spTree>
    <p:extLst>
      <p:ext uri="{BB962C8B-B14F-4D97-AF65-F5344CB8AC3E}">
        <p14:creationId xmlns:p14="http://schemas.microsoft.com/office/powerpoint/2010/main" val="579981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8437D8B-5F98-8DEA-22B1-ED7B13D76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5" y="228600"/>
            <a:ext cx="12133980" cy="627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585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2879" y="234632"/>
            <a:ext cx="11724005" cy="6384290"/>
            <a:chOff x="182879" y="234632"/>
            <a:chExt cx="11724005" cy="63842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879" y="234632"/>
              <a:ext cx="11723878" cy="638390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71855" y="374904"/>
              <a:ext cx="11448415" cy="6108700"/>
            </a:xfrm>
            <a:custGeom>
              <a:avLst/>
              <a:gdLst/>
              <a:ahLst/>
              <a:cxnLst/>
              <a:rect l="l" t="t" r="r" b="b"/>
              <a:pathLst>
                <a:path w="11448415" h="6108700">
                  <a:moveTo>
                    <a:pt x="0" y="6108192"/>
                  </a:moveTo>
                  <a:lnTo>
                    <a:pt x="11448288" y="6108192"/>
                  </a:lnTo>
                  <a:lnTo>
                    <a:pt x="11448288" y="0"/>
                  </a:lnTo>
                  <a:lnTo>
                    <a:pt x="0" y="0"/>
                  </a:lnTo>
                  <a:lnTo>
                    <a:pt x="0" y="6108192"/>
                  </a:lnTo>
                  <a:close/>
                </a:path>
              </a:pathLst>
            </a:custGeom>
            <a:ln w="609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 lang="en-US" noProof="1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55952" y="509485"/>
            <a:ext cx="10773055" cy="516167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25"/>
              </a:spcBef>
            </a:pPr>
            <a:r>
              <a:rPr lang="en-US" spc="-175" noProof="1"/>
              <a:t>Disiplin</a:t>
            </a:r>
            <a:r>
              <a:rPr lang="en-US" spc="-275" noProof="1"/>
              <a:t> </a:t>
            </a:r>
            <a:r>
              <a:rPr lang="en-US" spc="60" noProof="1"/>
              <a:t>Jam</a:t>
            </a:r>
            <a:r>
              <a:rPr lang="en-US" spc="-215" noProof="1"/>
              <a:t> </a:t>
            </a:r>
            <a:r>
              <a:rPr lang="en-US" spc="-160" noProof="1"/>
              <a:t>Kerja</a:t>
            </a:r>
            <a:r>
              <a:rPr lang="en-US" spc="-229" noProof="1"/>
              <a:t> </a:t>
            </a:r>
            <a:r>
              <a:rPr lang="en-US" spc="114" noProof="1"/>
              <a:t>dan</a:t>
            </a:r>
            <a:r>
              <a:rPr lang="en-US" spc="-195" noProof="1"/>
              <a:t> </a:t>
            </a:r>
            <a:r>
              <a:rPr lang="en-US" spc="-315" noProof="1"/>
              <a:t>Izin</a:t>
            </a:r>
            <a:r>
              <a:rPr lang="en-US" spc="-250" noProof="1"/>
              <a:t> </a:t>
            </a:r>
            <a:r>
              <a:rPr lang="en-US" spc="-25" noProof="1"/>
              <a:t>Perkawinan/Perceraian ASN</a:t>
            </a:r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0220516"/>
              </p:ext>
            </p:extLst>
          </p:nvPr>
        </p:nvGraphicFramePr>
        <p:xfrm>
          <a:off x="257811" y="1163281"/>
          <a:ext cx="11442065" cy="46945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731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20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9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7985"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lang="en-US" sz="1800" b="1" spc="-10" noProof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Materi</a:t>
                      </a:r>
                      <a:endParaRPr lang="en-US" sz="1800" noProof="1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6903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lang="en-US" sz="1800" b="1" spc="-25" noProof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PNS</a:t>
                      </a:r>
                      <a:endParaRPr lang="en-US" sz="1800" noProof="1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6903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lang="en-US" sz="1800" b="1" spc="-20" noProof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PPPK</a:t>
                      </a:r>
                      <a:endParaRPr lang="en-US" sz="1800" noProof="1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690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07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800" noProof="1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1800" noProof="1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endParaRPr lang="en-US" sz="1800" noProof="1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1" spc="-95" noProof="1">
                          <a:latin typeface="Tahoma"/>
                          <a:cs typeface="Tahoma"/>
                        </a:rPr>
                        <a:t>Disiplin</a:t>
                      </a:r>
                      <a:r>
                        <a:rPr lang="en-US" sz="1800" b="1" spc="-30" noProof="1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800" b="1" spc="-25" noProof="1">
                          <a:latin typeface="Tahoma"/>
                          <a:cs typeface="Tahoma"/>
                        </a:rPr>
                        <a:t>ASN</a:t>
                      </a:r>
                      <a:endParaRPr lang="en-US" sz="1800" noProof="1">
                        <a:latin typeface="Tahoma"/>
                        <a:cs typeface="Tahoma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lang="en-US" sz="1200" spc="-55" noProof="1">
                          <a:latin typeface="Verdana"/>
                          <a:cs typeface="Verdana"/>
                        </a:rPr>
                        <a:t>(di</a:t>
                      </a:r>
                      <a:r>
                        <a:rPr lang="en-US" sz="1200" spc="-20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200" spc="-35" noProof="1">
                          <a:latin typeface="Verdana"/>
                          <a:cs typeface="Verdana"/>
                        </a:rPr>
                        <a:t>Lingkungan</a:t>
                      </a:r>
                      <a:r>
                        <a:rPr lang="en-US" sz="1200" spc="-60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200" spc="-10" noProof="1">
                          <a:latin typeface="Verdana"/>
                          <a:cs typeface="Verdana"/>
                        </a:rPr>
                        <a:t>Pemprov</a:t>
                      </a:r>
                      <a:r>
                        <a:rPr lang="en-US" sz="1200" spc="-114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200" spc="-135" noProof="1">
                          <a:latin typeface="Verdana"/>
                          <a:cs typeface="Verdana"/>
                        </a:rPr>
                        <a:t>DKI</a:t>
                      </a:r>
                      <a:r>
                        <a:rPr lang="en-US" sz="1200" spc="-75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200" spc="-10" noProof="1">
                          <a:latin typeface="Verdana"/>
                          <a:cs typeface="Verdana"/>
                        </a:rPr>
                        <a:t>Jakarta)</a:t>
                      </a:r>
                      <a:endParaRPr lang="en-US" sz="1200" noProof="1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1DBC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n-US" sz="1600" spc="-35" noProof="1">
                          <a:latin typeface="Verdana"/>
                          <a:cs typeface="Verdana"/>
                        </a:rPr>
                        <a:t>Peraturan</a:t>
                      </a:r>
                      <a:r>
                        <a:rPr lang="en-US" sz="1600" spc="-125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30" noProof="1">
                          <a:latin typeface="Verdana"/>
                          <a:cs typeface="Verdana"/>
                        </a:rPr>
                        <a:t>Pemerintah</a:t>
                      </a:r>
                      <a:r>
                        <a:rPr lang="en-US" sz="1600" spc="-150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80" noProof="1">
                          <a:latin typeface="Verdana"/>
                          <a:cs typeface="Verdana"/>
                        </a:rPr>
                        <a:t>(PP)</a:t>
                      </a:r>
                      <a:r>
                        <a:rPr lang="en-US" sz="1600" spc="-114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35" noProof="1">
                          <a:latin typeface="Verdana"/>
                          <a:cs typeface="Verdana"/>
                        </a:rPr>
                        <a:t>Nomor</a:t>
                      </a:r>
                      <a:r>
                        <a:rPr lang="en-US" sz="1600" spc="-100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25" noProof="1">
                          <a:latin typeface="Verdana"/>
                          <a:cs typeface="Verdana"/>
                        </a:rPr>
                        <a:t>94</a:t>
                      </a:r>
                      <a:endParaRPr lang="en-US" sz="1600" noProof="1">
                        <a:latin typeface="Verdana"/>
                        <a:cs typeface="Verdana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lang="en-US" sz="1600" spc="-65" noProof="1">
                          <a:latin typeface="Verdana"/>
                          <a:cs typeface="Verdana"/>
                        </a:rPr>
                        <a:t>Tahun</a:t>
                      </a:r>
                      <a:r>
                        <a:rPr lang="en-US" sz="1600" spc="-130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20" noProof="1">
                          <a:latin typeface="Verdana"/>
                          <a:cs typeface="Verdana"/>
                        </a:rPr>
                        <a:t>2021</a:t>
                      </a:r>
                      <a:endParaRPr lang="en-US" sz="1600" noProof="1">
                        <a:latin typeface="Verdana"/>
                        <a:cs typeface="Verdan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1DBCE"/>
                    </a:solidFill>
                  </a:tcPr>
                </a:tc>
                <a:tc>
                  <a:txBody>
                    <a:bodyPr/>
                    <a:lstStyle/>
                    <a:p>
                      <a:pPr marL="93345" marR="40322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n-US" sz="1600" spc="-35" noProof="1">
                          <a:latin typeface="Verdana"/>
                          <a:cs typeface="Verdana"/>
                        </a:rPr>
                        <a:t>Peraturan</a:t>
                      </a:r>
                      <a:r>
                        <a:rPr lang="en-US" sz="1600" spc="-100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10" noProof="1">
                          <a:latin typeface="Verdana"/>
                          <a:cs typeface="Verdana"/>
                        </a:rPr>
                        <a:t>Pemerintah </a:t>
                      </a:r>
                      <a:r>
                        <a:rPr lang="en-US" sz="1600" spc="-35" noProof="1">
                          <a:latin typeface="Verdana"/>
                          <a:cs typeface="Verdana"/>
                        </a:rPr>
                        <a:t>Nomor</a:t>
                      </a:r>
                      <a:r>
                        <a:rPr lang="en-US" sz="1600" spc="-120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130" noProof="1">
                          <a:latin typeface="Verdana"/>
                          <a:cs typeface="Verdana"/>
                        </a:rPr>
                        <a:t>49</a:t>
                      </a:r>
                      <a:r>
                        <a:rPr lang="en-US" sz="1600" spc="-105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65" noProof="1">
                          <a:latin typeface="Verdana"/>
                          <a:cs typeface="Verdana"/>
                        </a:rPr>
                        <a:t>Tahun</a:t>
                      </a:r>
                      <a:r>
                        <a:rPr lang="en-US" sz="1600" spc="-145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10" noProof="1">
                          <a:latin typeface="Verdana"/>
                          <a:cs typeface="Verdana"/>
                        </a:rPr>
                        <a:t>2018. </a:t>
                      </a:r>
                      <a:r>
                        <a:rPr lang="en-US" sz="1600" spc="-240" noProof="1">
                          <a:latin typeface="Verdana"/>
                          <a:cs typeface="Verdana"/>
                        </a:rPr>
                        <a:t>SE</a:t>
                      </a:r>
                      <a:r>
                        <a:rPr lang="en-US" sz="1600" spc="-75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50" noProof="1">
                          <a:latin typeface="Verdana"/>
                          <a:cs typeface="Verdana"/>
                        </a:rPr>
                        <a:t>MENPANRB</a:t>
                      </a:r>
                      <a:r>
                        <a:rPr lang="en-US" sz="1600" spc="-140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35" noProof="1">
                          <a:latin typeface="Verdana"/>
                          <a:cs typeface="Verdana"/>
                        </a:rPr>
                        <a:t>Nomor</a:t>
                      </a:r>
                      <a:r>
                        <a:rPr lang="en-US" sz="1600" spc="-105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85" noProof="1">
                          <a:latin typeface="Verdana"/>
                          <a:cs typeface="Verdana"/>
                        </a:rPr>
                        <a:t>11</a:t>
                      </a:r>
                      <a:endParaRPr lang="en-US" sz="1600" noProof="1">
                        <a:latin typeface="Verdana"/>
                        <a:cs typeface="Verdana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lang="en-US" sz="1600" spc="-60" noProof="1">
                          <a:latin typeface="Verdana"/>
                          <a:cs typeface="Verdana"/>
                        </a:rPr>
                        <a:t>Tahun</a:t>
                      </a:r>
                      <a:r>
                        <a:rPr lang="en-US" sz="1600" spc="-140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20" noProof="1">
                          <a:latin typeface="Verdana"/>
                          <a:cs typeface="Verdana"/>
                        </a:rPr>
                        <a:t>2023</a:t>
                      </a:r>
                      <a:endParaRPr lang="en-US" sz="1600" noProof="1">
                        <a:latin typeface="Verdana"/>
                        <a:cs typeface="Verdan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1DB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389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1DBC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n-US" sz="1600" spc="-35" noProof="1">
                          <a:latin typeface="Verdana"/>
                          <a:cs typeface="Verdana"/>
                        </a:rPr>
                        <a:t>Peraturan</a:t>
                      </a:r>
                      <a:r>
                        <a:rPr lang="en-US" sz="1600" spc="-130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30" noProof="1">
                          <a:latin typeface="Verdana"/>
                          <a:cs typeface="Verdana"/>
                        </a:rPr>
                        <a:t>Gubernur</a:t>
                      </a:r>
                      <a:r>
                        <a:rPr lang="en-US" sz="1600" spc="-114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35" noProof="1">
                          <a:latin typeface="Verdana"/>
                          <a:cs typeface="Verdana"/>
                        </a:rPr>
                        <a:t>Nomor</a:t>
                      </a:r>
                      <a:r>
                        <a:rPr lang="en-US" sz="1600" spc="-110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125" noProof="1">
                          <a:latin typeface="Verdana"/>
                          <a:cs typeface="Verdana"/>
                        </a:rPr>
                        <a:t>8</a:t>
                      </a:r>
                      <a:r>
                        <a:rPr lang="en-US" sz="1600" spc="-85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65" noProof="1">
                          <a:latin typeface="Verdana"/>
                          <a:cs typeface="Verdana"/>
                        </a:rPr>
                        <a:t>Tahun</a:t>
                      </a:r>
                      <a:r>
                        <a:rPr lang="en-US" sz="1600" spc="-130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20" noProof="1">
                          <a:latin typeface="Verdana"/>
                          <a:cs typeface="Verdana"/>
                        </a:rPr>
                        <a:t>2024</a:t>
                      </a:r>
                      <a:endParaRPr lang="en-US" sz="1600" noProof="1">
                        <a:latin typeface="Verdana"/>
                        <a:cs typeface="Verdan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E8"/>
                    </a:solidFill>
                  </a:tcPr>
                </a:tc>
                <a:tc>
                  <a:txBody>
                    <a:bodyPr/>
                    <a:lstStyle/>
                    <a:p>
                      <a:pPr marL="93345" marR="56578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n-US" sz="1600" spc="-40" noProof="1">
                          <a:latin typeface="Verdana"/>
                          <a:cs typeface="Verdana"/>
                        </a:rPr>
                        <a:t>Keputusan</a:t>
                      </a:r>
                      <a:r>
                        <a:rPr lang="en-US" sz="1600" spc="-114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10" noProof="1">
                          <a:latin typeface="Verdana"/>
                          <a:cs typeface="Verdana"/>
                        </a:rPr>
                        <a:t>Gubernur </a:t>
                      </a:r>
                      <a:r>
                        <a:rPr lang="en-US" sz="1600" spc="-35" noProof="1">
                          <a:latin typeface="Verdana"/>
                          <a:cs typeface="Verdana"/>
                        </a:rPr>
                        <a:t>Nomor</a:t>
                      </a:r>
                      <a:r>
                        <a:rPr lang="en-US" sz="1600" spc="-130" noProof="1">
                          <a:latin typeface="Verdana"/>
                          <a:cs typeface="Verdana"/>
                        </a:rPr>
                        <a:t> 512</a:t>
                      </a:r>
                      <a:r>
                        <a:rPr lang="en-US" sz="1600" spc="-105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65" noProof="1">
                          <a:latin typeface="Verdana"/>
                          <a:cs typeface="Verdana"/>
                        </a:rPr>
                        <a:t>Tahun</a:t>
                      </a:r>
                      <a:r>
                        <a:rPr lang="en-US" sz="1600" spc="-145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114" noProof="1">
                          <a:latin typeface="Verdana"/>
                          <a:cs typeface="Verdana"/>
                        </a:rPr>
                        <a:t>2022</a:t>
                      </a:r>
                      <a:endParaRPr lang="en-US" sz="1600" noProof="1">
                        <a:latin typeface="Verdana"/>
                        <a:cs typeface="Verdan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58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1DBC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600" b="1" spc="-50" noProof="1">
                          <a:latin typeface="Tahoma"/>
                          <a:cs typeface="Tahoma"/>
                        </a:rPr>
                        <a:t>Presensi/abesensi:</a:t>
                      </a:r>
                    </a:p>
                    <a:p>
                      <a:pPr marL="9207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600" b="1" spc="-50" noProof="1">
                          <a:latin typeface="Tahoma"/>
                          <a:cs typeface="Tahoma"/>
                        </a:rPr>
                        <a:t>Keputusan</a:t>
                      </a:r>
                      <a:r>
                        <a:rPr lang="en-US" sz="1600" b="1" spc="-70" noProof="1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600" b="1" spc="-35" noProof="1">
                          <a:latin typeface="Tahoma"/>
                          <a:cs typeface="Tahoma"/>
                        </a:rPr>
                        <a:t>Gubernur</a:t>
                      </a:r>
                      <a:r>
                        <a:rPr lang="en-US" sz="1600" b="1" spc="-45" noProof="1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600" b="1" spc="-30" noProof="1">
                          <a:latin typeface="Tahoma"/>
                          <a:cs typeface="Tahoma"/>
                        </a:rPr>
                        <a:t>Nomor</a:t>
                      </a:r>
                      <a:r>
                        <a:rPr lang="en-US" sz="1600" b="1" spc="-75" noProof="1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600" b="1" spc="-135" noProof="1">
                          <a:latin typeface="Tahoma"/>
                          <a:cs typeface="Tahoma"/>
                        </a:rPr>
                        <a:t>837</a:t>
                      </a:r>
                      <a:r>
                        <a:rPr lang="en-US" sz="1600" b="1" spc="-55" noProof="1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600" b="1" spc="-80" noProof="1">
                          <a:latin typeface="Tahoma"/>
                          <a:cs typeface="Tahoma"/>
                        </a:rPr>
                        <a:t>Tahun</a:t>
                      </a:r>
                      <a:r>
                        <a:rPr lang="en-US" sz="1600" b="1" spc="-15" noProof="1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600" b="1" spc="-20" noProof="1">
                          <a:latin typeface="Tahoma"/>
                          <a:cs typeface="Tahoma"/>
                        </a:rPr>
                        <a:t>2023</a:t>
                      </a:r>
                      <a:endParaRPr lang="en-US" sz="1600" noProof="1">
                        <a:latin typeface="Tahoma"/>
                        <a:cs typeface="Tahoma"/>
                      </a:endParaRPr>
                    </a:p>
                    <a:p>
                      <a:pPr marL="92075" algn="ctr">
                        <a:lnSpc>
                          <a:spcPct val="100000"/>
                        </a:lnSpc>
                      </a:pPr>
                      <a:r>
                        <a:rPr lang="en-US" sz="1600" b="1" noProof="1">
                          <a:latin typeface="Verdana"/>
                          <a:cs typeface="Verdana"/>
                        </a:rPr>
                        <a:t>tentang</a:t>
                      </a:r>
                      <a:r>
                        <a:rPr lang="en-US" sz="1600" b="1" spc="-20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b="1" noProof="1">
                          <a:latin typeface="Verdana"/>
                          <a:cs typeface="Verdana"/>
                        </a:rPr>
                        <a:t>Pedoman</a:t>
                      </a:r>
                      <a:r>
                        <a:rPr lang="en-US" sz="1600" b="1" spc="-80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b="1" spc="-85" noProof="1">
                          <a:latin typeface="Verdana"/>
                          <a:cs typeface="Verdana"/>
                        </a:rPr>
                        <a:t>Presensi</a:t>
                      </a:r>
                      <a:r>
                        <a:rPr lang="en-US" sz="1600" b="1" spc="-35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b="1" noProof="1">
                          <a:latin typeface="Verdana"/>
                          <a:cs typeface="Verdana"/>
                        </a:rPr>
                        <a:t>Pegawai</a:t>
                      </a:r>
                      <a:r>
                        <a:rPr lang="en-US" sz="1600" b="1" spc="-65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b="1" spc="-25" noProof="1">
                          <a:latin typeface="Verdana"/>
                          <a:cs typeface="Verdana"/>
                        </a:rPr>
                        <a:t>Aparatur</a:t>
                      </a:r>
                      <a:r>
                        <a:rPr lang="en-US" sz="1600" b="1" spc="30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b="1" spc="-114" noProof="1">
                          <a:latin typeface="Verdana"/>
                          <a:cs typeface="Verdana"/>
                        </a:rPr>
                        <a:t>Sipil</a:t>
                      </a:r>
                      <a:r>
                        <a:rPr lang="en-US" sz="1600" b="1" spc="-40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b="1" spc="-10" noProof="1">
                          <a:latin typeface="Verdana"/>
                          <a:cs typeface="Verdana"/>
                        </a:rPr>
                        <a:t>Negara</a:t>
                      </a:r>
                    </a:p>
                    <a:p>
                      <a:pPr marL="92075" algn="ctr">
                        <a:lnSpc>
                          <a:spcPct val="100000"/>
                        </a:lnSpc>
                      </a:pPr>
                      <a:endParaRPr lang="en-US" sz="1600" b="1" noProof="1">
                        <a:latin typeface="Verdana"/>
                        <a:cs typeface="Verdana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1DB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69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endParaRPr lang="en-US" sz="1800" noProof="1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1" spc="-180" noProof="1">
                          <a:latin typeface="Tahoma"/>
                          <a:cs typeface="Tahoma"/>
                        </a:rPr>
                        <a:t>Izin</a:t>
                      </a:r>
                      <a:r>
                        <a:rPr lang="en-US" sz="1800" b="1" spc="5" noProof="1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800" b="1" spc="-65" noProof="1">
                          <a:latin typeface="Tahoma"/>
                          <a:cs typeface="Tahoma"/>
                        </a:rPr>
                        <a:t>Perkawinan</a:t>
                      </a:r>
                      <a:r>
                        <a:rPr lang="en-US" sz="1800" b="1" spc="-25" noProof="1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800" b="1" noProof="1">
                          <a:latin typeface="Tahoma"/>
                          <a:cs typeface="Tahoma"/>
                        </a:rPr>
                        <a:t>dan</a:t>
                      </a:r>
                      <a:r>
                        <a:rPr lang="en-US" sz="1800" b="1" spc="5" noProof="1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800" b="1" spc="-10" noProof="1">
                          <a:latin typeface="Tahoma"/>
                          <a:cs typeface="Tahoma"/>
                        </a:rPr>
                        <a:t>Perceraian</a:t>
                      </a:r>
                      <a:endParaRPr lang="en-US" sz="1800" noProof="1">
                        <a:latin typeface="Tahoma"/>
                        <a:cs typeface="Tahoma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lang="en-US" sz="1800" b="1" spc="-25" noProof="1">
                          <a:latin typeface="Tahoma"/>
                          <a:cs typeface="Tahoma"/>
                        </a:rPr>
                        <a:t>ASN</a:t>
                      </a:r>
                      <a:endParaRPr lang="en-US" sz="1800" noProof="1">
                        <a:latin typeface="Tahoma"/>
                        <a:cs typeface="Tahoma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lang="en-US" sz="1200" spc="-55" noProof="1">
                          <a:latin typeface="Verdana"/>
                          <a:cs typeface="Verdana"/>
                        </a:rPr>
                        <a:t>(di</a:t>
                      </a:r>
                      <a:r>
                        <a:rPr lang="en-US" sz="1200" spc="-20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200" spc="-35" noProof="1">
                          <a:latin typeface="Verdana"/>
                          <a:cs typeface="Verdana"/>
                        </a:rPr>
                        <a:t>Lingkungan</a:t>
                      </a:r>
                      <a:r>
                        <a:rPr lang="en-US" sz="1200" spc="-60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200" spc="-10" noProof="1">
                          <a:latin typeface="Verdana"/>
                          <a:cs typeface="Verdana"/>
                        </a:rPr>
                        <a:t>Pemprov</a:t>
                      </a:r>
                      <a:r>
                        <a:rPr lang="en-US" sz="1200" spc="-114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200" spc="-135" noProof="1">
                          <a:latin typeface="Verdana"/>
                          <a:cs typeface="Verdana"/>
                        </a:rPr>
                        <a:t>DKI</a:t>
                      </a:r>
                      <a:r>
                        <a:rPr lang="en-US" sz="1200" spc="-75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200" spc="-10" noProof="1">
                          <a:latin typeface="Verdana"/>
                          <a:cs typeface="Verdana"/>
                        </a:rPr>
                        <a:t>Jakarta)</a:t>
                      </a:r>
                      <a:endParaRPr lang="en-US" sz="1200" noProof="1">
                        <a:latin typeface="Verdana"/>
                        <a:cs typeface="Verdana"/>
                      </a:endParaRPr>
                    </a:p>
                  </a:txBody>
                  <a:tcPr marL="0" marR="0" marT="565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E8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4978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en-US" sz="1600" spc="-35" noProof="1">
                          <a:latin typeface="Verdana"/>
                          <a:cs typeface="Verdana"/>
                        </a:rPr>
                        <a:t>Peraturan</a:t>
                      </a:r>
                      <a:r>
                        <a:rPr lang="en-US" sz="1600" spc="-130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30" noProof="1">
                          <a:latin typeface="Verdana"/>
                          <a:cs typeface="Verdana"/>
                        </a:rPr>
                        <a:t>Pemerintah</a:t>
                      </a:r>
                      <a:r>
                        <a:rPr lang="en-US" sz="1600" spc="-160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35" noProof="1">
                          <a:latin typeface="Verdana"/>
                          <a:cs typeface="Verdana"/>
                        </a:rPr>
                        <a:t>Nomor</a:t>
                      </a:r>
                      <a:r>
                        <a:rPr lang="en-US" sz="1600" spc="-110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130" noProof="1">
                          <a:latin typeface="Verdana"/>
                          <a:cs typeface="Verdana"/>
                        </a:rPr>
                        <a:t>10</a:t>
                      </a:r>
                      <a:r>
                        <a:rPr lang="en-US" sz="1600" spc="-90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25" noProof="1">
                          <a:latin typeface="Verdana"/>
                          <a:cs typeface="Verdana"/>
                        </a:rPr>
                        <a:t>Tahun </a:t>
                      </a:r>
                      <a:r>
                        <a:rPr lang="en-US" sz="1600" spc="-135" noProof="1">
                          <a:latin typeface="Verdana"/>
                          <a:cs typeface="Verdana"/>
                        </a:rPr>
                        <a:t>1083</a:t>
                      </a:r>
                      <a:r>
                        <a:rPr lang="en-US" sz="1600" spc="-114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noProof="1">
                          <a:latin typeface="Verdana"/>
                          <a:cs typeface="Verdana"/>
                        </a:rPr>
                        <a:t>(diubah</a:t>
                      </a:r>
                      <a:r>
                        <a:rPr lang="en-US" sz="1600" spc="-180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20" noProof="1">
                          <a:latin typeface="Verdana"/>
                          <a:cs typeface="Verdana"/>
                        </a:rPr>
                        <a:t>PP</a:t>
                      </a:r>
                      <a:r>
                        <a:rPr lang="en-US" sz="1600" spc="-100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35" noProof="1">
                          <a:latin typeface="Verdana"/>
                          <a:cs typeface="Verdana"/>
                        </a:rPr>
                        <a:t>Nomor</a:t>
                      </a:r>
                      <a:r>
                        <a:rPr lang="en-US" sz="1600" spc="-135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130" noProof="1">
                          <a:latin typeface="Verdana"/>
                          <a:cs typeface="Verdana"/>
                        </a:rPr>
                        <a:t>45</a:t>
                      </a:r>
                      <a:r>
                        <a:rPr lang="en-US" sz="1600" spc="-114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65" noProof="1">
                          <a:latin typeface="Verdana"/>
                          <a:cs typeface="Verdana"/>
                        </a:rPr>
                        <a:t>Tahun</a:t>
                      </a:r>
                      <a:r>
                        <a:rPr lang="en-US" sz="1600" spc="-150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105" noProof="1">
                          <a:latin typeface="Verdana"/>
                          <a:cs typeface="Verdana"/>
                        </a:rPr>
                        <a:t>1990)</a:t>
                      </a:r>
                      <a:endParaRPr lang="en-US" sz="1600" noProof="1">
                        <a:latin typeface="Verdana"/>
                        <a:cs typeface="Verdana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E8"/>
                    </a:solidFill>
                  </a:tcPr>
                </a:tc>
                <a:tc>
                  <a:txBody>
                    <a:bodyPr/>
                    <a:lstStyle/>
                    <a:p>
                      <a:pPr marL="93345" marR="62293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en-US" sz="1600" spc="-35" noProof="1">
                          <a:latin typeface="Verdana"/>
                          <a:cs typeface="Verdana"/>
                        </a:rPr>
                        <a:t>Peraturan</a:t>
                      </a:r>
                      <a:r>
                        <a:rPr lang="en-US" sz="1600" spc="-100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25" noProof="1">
                          <a:latin typeface="Verdana"/>
                          <a:cs typeface="Verdana"/>
                        </a:rPr>
                        <a:t>Pemerintah </a:t>
                      </a:r>
                      <a:r>
                        <a:rPr lang="en-US" sz="1600" spc="-35" noProof="1">
                          <a:latin typeface="Verdana"/>
                          <a:cs typeface="Verdana"/>
                        </a:rPr>
                        <a:t>Nomor</a:t>
                      </a:r>
                      <a:r>
                        <a:rPr lang="en-US" sz="1600" spc="-130" noProof="1">
                          <a:latin typeface="Verdana"/>
                          <a:cs typeface="Verdana"/>
                        </a:rPr>
                        <a:t> 49</a:t>
                      </a:r>
                      <a:r>
                        <a:rPr lang="en-US" sz="1600" spc="-110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65" noProof="1">
                          <a:latin typeface="Verdana"/>
                          <a:cs typeface="Verdana"/>
                        </a:rPr>
                        <a:t>Tahun</a:t>
                      </a:r>
                      <a:r>
                        <a:rPr lang="en-US" sz="1600" spc="-145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20" noProof="1">
                          <a:latin typeface="Verdana"/>
                          <a:cs typeface="Verdana"/>
                        </a:rPr>
                        <a:t>2018</a:t>
                      </a:r>
                      <a:endParaRPr lang="en-US" sz="1600" noProof="1">
                        <a:latin typeface="Verdana"/>
                        <a:cs typeface="Verdana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38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65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en-US" sz="1600" spc="-35" noProof="1">
                          <a:latin typeface="Verdana"/>
                          <a:cs typeface="Verdana"/>
                        </a:rPr>
                        <a:t>Peraturan</a:t>
                      </a:r>
                      <a:r>
                        <a:rPr lang="en-US" sz="1600" spc="-130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30" noProof="1">
                          <a:latin typeface="Verdana"/>
                          <a:cs typeface="Verdana"/>
                        </a:rPr>
                        <a:t>Gubernur</a:t>
                      </a:r>
                      <a:r>
                        <a:rPr lang="en-US" sz="1600" spc="-114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35" noProof="1">
                          <a:latin typeface="Verdana"/>
                          <a:cs typeface="Verdana"/>
                        </a:rPr>
                        <a:t>Nomor</a:t>
                      </a:r>
                      <a:r>
                        <a:rPr lang="en-US" sz="1600" spc="-110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125" noProof="1">
                          <a:latin typeface="Verdana"/>
                          <a:cs typeface="Verdana"/>
                        </a:rPr>
                        <a:t>2</a:t>
                      </a:r>
                      <a:r>
                        <a:rPr lang="en-US" sz="1600" spc="-85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65" noProof="1">
                          <a:latin typeface="Verdana"/>
                          <a:cs typeface="Verdana"/>
                        </a:rPr>
                        <a:t>Tahun</a:t>
                      </a:r>
                      <a:r>
                        <a:rPr lang="en-US" sz="1600" spc="-130" noProof="1">
                          <a:latin typeface="Verdana"/>
                          <a:cs typeface="Verdana"/>
                        </a:rPr>
                        <a:t> </a:t>
                      </a:r>
                      <a:r>
                        <a:rPr lang="en-US" sz="1600" spc="-20" noProof="1">
                          <a:latin typeface="Verdana"/>
                          <a:cs typeface="Verdana"/>
                        </a:rPr>
                        <a:t>2025</a:t>
                      </a: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lang="en-US" sz="1600" noProof="1">
                        <a:latin typeface="Verdana"/>
                        <a:cs typeface="Verdana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1DB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3DA14-3505-28A4-FF32-005446DF9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590800"/>
            <a:ext cx="9756140" cy="1354217"/>
          </a:xfrm>
        </p:spPr>
        <p:txBody>
          <a:bodyPr/>
          <a:lstStyle/>
          <a:p>
            <a:r>
              <a:rPr lang="en-US" sz="8800" dirty="0"/>
              <a:t>ANTI KORUPSI</a:t>
            </a:r>
            <a:endParaRPr lang="id-ID" sz="8800" dirty="0"/>
          </a:p>
        </p:txBody>
      </p:sp>
    </p:spTree>
    <p:extLst>
      <p:ext uri="{BB962C8B-B14F-4D97-AF65-F5344CB8AC3E}">
        <p14:creationId xmlns:p14="http://schemas.microsoft.com/office/powerpoint/2010/main" val="3537502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16857-3D09-5F6B-D91A-9AE89A158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932B77-1DD6-0ACE-857F-C722530205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49" y="123363"/>
            <a:ext cx="11831701" cy="661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518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E1694-2268-B8D8-B0E4-EF32816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E84B74-C8FC-D18B-C4EF-6F5908D9D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123" y="128127"/>
            <a:ext cx="11669754" cy="660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50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12F78-694A-8B8B-A9F7-D4B0B3886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66C9F8-A5DD-E83C-7A2D-0449418ED2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12" y="56679"/>
            <a:ext cx="12003175" cy="6744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814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64E51-B16C-7B99-7BA8-F3E0B043A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7C1897-51B9-296C-FF96-FD8A6175B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860" y="123363"/>
            <a:ext cx="11498280" cy="661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760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31641-2E98-4D23-5C7C-20F5E5B04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A3B5C6-1C37-4CD1-69FB-EA930BD16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386" y="51916"/>
            <a:ext cx="11841227" cy="675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361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8431" y="868680"/>
            <a:ext cx="11375136" cy="512064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8912" y="957072"/>
            <a:ext cx="11326368" cy="459333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5844" y="969010"/>
            <a:ext cx="7185659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000" dirty="0"/>
              <a:t>Pelanggaran</a:t>
            </a:r>
            <a:r>
              <a:rPr sz="4000" spc="-210" dirty="0"/>
              <a:t> </a:t>
            </a:r>
            <a:r>
              <a:rPr sz="4000" spc="80" dirty="0"/>
              <a:t>Jam</a:t>
            </a:r>
            <a:r>
              <a:rPr sz="4000" spc="-140" dirty="0"/>
              <a:t> </a:t>
            </a:r>
            <a:r>
              <a:rPr sz="4000" spc="-200" dirty="0"/>
              <a:t>Kerja</a:t>
            </a:r>
            <a:r>
              <a:rPr sz="4000" spc="-180" dirty="0"/>
              <a:t> </a:t>
            </a:r>
            <a:r>
              <a:rPr sz="4000" spc="-45" dirty="0"/>
              <a:t>PPPK</a:t>
            </a:r>
            <a:endParaRPr sz="40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3375" y="2103119"/>
            <a:ext cx="9985247" cy="38496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523221" y="6223508"/>
            <a:ext cx="550545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spc="-70" dirty="0">
                <a:solidFill>
                  <a:srgbClr val="404040"/>
                </a:solidFill>
                <a:latin typeface="Verdana"/>
                <a:cs typeface="Verdana"/>
              </a:rPr>
              <a:t>12/08/2025</a:t>
            </a:r>
            <a:endParaRPr sz="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3231" y="405384"/>
            <a:ext cx="10765536" cy="604723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2748686"/>
            <a:ext cx="10972800" cy="680314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 marR="5080">
              <a:spcBef>
                <a:spcPts val="505"/>
              </a:spcBef>
            </a:pPr>
            <a:r>
              <a:rPr sz="4000" spc="-285" dirty="0" err="1"/>
              <a:t>Izin</a:t>
            </a:r>
            <a:r>
              <a:rPr sz="4000" spc="-225" dirty="0"/>
              <a:t> </a:t>
            </a:r>
            <a:r>
              <a:rPr sz="4000" spc="-55" dirty="0"/>
              <a:t>Perkawinan</a:t>
            </a:r>
            <a:r>
              <a:rPr sz="4000" spc="-280" dirty="0"/>
              <a:t> </a:t>
            </a:r>
            <a:r>
              <a:rPr sz="4000" spc="105" dirty="0"/>
              <a:t>dan</a:t>
            </a:r>
            <a:r>
              <a:rPr sz="4000" spc="-220" dirty="0"/>
              <a:t> </a:t>
            </a:r>
            <a:r>
              <a:rPr sz="4000" spc="-10" dirty="0" err="1"/>
              <a:t>Perceraian</a:t>
            </a:r>
            <a:r>
              <a:rPr sz="4000" spc="-10" dirty="0"/>
              <a:t> </a:t>
            </a:r>
            <a:r>
              <a:rPr sz="4000" spc="-10" dirty="0" err="1"/>
              <a:t>Bagi</a:t>
            </a:r>
            <a:r>
              <a:rPr sz="4000" spc="-10" dirty="0"/>
              <a:t> ASN</a:t>
            </a:r>
            <a:endParaRPr sz="4000" dirty="0"/>
          </a:p>
        </p:txBody>
      </p:sp>
    </p:spTree>
    <p:extLst>
      <p:ext uri="{BB962C8B-B14F-4D97-AF65-F5344CB8AC3E}">
        <p14:creationId xmlns:p14="http://schemas.microsoft.com/office/powerpoint/2010/main" val="27742129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5844" y="654176"/>
            <a:ext cx="9589770" cy="864869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 marR="5080">
              <a:lnSpc>
                <a:spcPts val="3120"/>
              </a:lnSpc>
              <a:spcBef>
                <a:spcPts val="505"/>
              </a:spcBef>
            </a:pPr>
            <a:r>
              <a:rPr sz="2900" spc="-55" dirty="0"/>
              <a:t>Peraturan</a:t>
            </a:r>
            <a:r>
              <a:rPr sz="2900" spc="-195" dirty="0"/>
              <a:t> </a:t>
            </a:r>
            <a:r>
              <a:rPr sz="2900" spc="-55" dirty="0"/>
              <a:t>Gubernur</a:t>
            </a:r>
            <a:r>
              <a:rPr sz="2900" spc="-270" dirty="0"/>
              <a:t> </a:t>
            </a:r>
            <a:r>
              <a:rPr sz="2900" spc="-60" dirty="0"/>
              <a:t>Nomor</a:t>
            </a:r>
            <a:r>
              <a:rPr sz="2900" spc="-200" dirty="0"/>
              <a:t> </a:t>
            </a:r>
            <a:r>
              <a:rPr sz="2900" spc="-245" dirty="0"/>
              <a:t>2</a:t>
            </a:r>
            <a:r>
              <a:rPr sz="2900" spc="-215" dirty="0"/>
              <a:t> </a:t>
            </a:r>
            <a:r>
              <a:rPr sz="2900" spc="-110" dirty="0"/>
              <a:t>Tahun</a:t>
            </a:r>
            <a:r>
              <a:rPr sz="2900" spc="-195" dirty="0"/>
              <a:t> </a:t>
            </a:r>
            <a:r>
              <a:rPr sz="2900" spc="-250" dirty="0"/>
              <a:t>2025</a:t>
            </a:r>
            <a:r>
              <a:rPr sz="2900" spc="-190" dirty="0"/>
              <a:t> </a:t>
            </a:r>
            <a:r>
              <a:rPr sz="2900" spc="-10" dirty="0"/>
              <a:t>tentang </a:t>
            </a:r>
            <a:r>
              <a:rPr sz="2900" spc="-70" dirty="0"/>
              <a:t>Tata</a:t>
            </a:r>
            <a:r>
              <a:rPr sz="2900" spc="-130" dirty="0"/>
              <a:t> </a:t>
            </a:r>
            <a:r>
              <a:rPr sz="2900" spc="95" dirty="0"/>
              <a:t>Cara</a:t>
            </a:r>
            <a:r>
              <a:rPr sz="2900" spc="-225" dirty="0"/>
              <a:t> </a:t>
            </a:r>
            <a:r>
              <a:rPr sz="2900" spc="-20" dirty="0"/>
              <a:t>Pemberian</a:t>
            </a:r>
            <a:r>
              <a:rPr sz="2900" spc="-275" dirty="0"/>
              <a:t> </a:t>
            </a:r>
            <a:r>
              <a:rPr sz="2900" spc="-285" dirty="0"/>
              <a:t>Izin</a:t>
            </a:r>
            <a:r>
              <a:rPr sz="2900" spc="-225" dirty="0"/>
              <a:t> </a:t>
            </a:r>
            <a:r>
              <a:rPr sz="2900" spc="-55" dirty="0"/>
              <a:t>Perkawinan</a:t>
            </a:r>
            <a:r>
              <a:rPr sz="2900" spc="-280" dirty="0"/>
              <a:t> </a:t>
            </a:r>
            <a:r>
              <a:rPr sz="2900" spc="105" dirty="0"/>
              <a:t>dan</a:t>
            </a:r>
            <a:r>
              <a:rPr sz="2900" spc="-220" dirty="0"/>
              <a:t> </a:t>
            </a:r>
            <a:r>
              <a:rPr sz="2900" spc="-10" dirty="0"/>
              <a:t>Perceraian</a:t>
            </a:r>
            <a:endParaRPr sz="2900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15183" y="1901951"/>
            <a:ext cx="6961632" cy="435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0789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38E947-36D8-0950-B602-90531E9CB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7501" y="393662"/>
            <a:ext cx="8696997" cy="6070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091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69719" y="441959"/>
            <a:ext cx="8616696" cy="597408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3272" y="414527"/>
            <a:ext cx="10055352" cy="598627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555F6E-2B9A-49AF-BD12-B32CD2363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0" y="426660"/>
            <a:ext cx="8001000" cy="600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242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606F8D-A515-8333-5660-359830DC3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0" y="416812"/>
            <a:ext cx="8001000" cy="602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2876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36E70F-9C18-4984-8CCE-132A23A66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0107" y="457200"/>
            <a:ext cx="7971785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0849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2E893D7-2D88-39EA-F7F9-CF0F14EA1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418762"/>
            <a:ext cx="8001000" cy="602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4689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A833511-8640-9373-4637-02C2F9F68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1072" y="2209800"/>
            <a:ext cx="8029855" cy="1219200"/>
          </a:xfrm>
        </p:spPr>
        <p:txBody>
          <a:bodyPr/>
          <a:lstStyle/>
          <a:p>
            <a:r>
              <a:rPr lang="id-ID" sz="8000" dirty="0"/>
              <a:t>TERIMA KASIH</a:t>
            </a:r>
          </a:p>
        </p:txBody>
      </p:sp>
    </p:spTree>
    <p:extLst>
      <p:ext uri="{BB962C8B-B14F-4D97-AF65-F5344CB8AC3E}">
        <p14:creationId xmlns:p14="http://schemas.microsoft.com/office/powerpoint/2010/main" val="763656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392</TotalTime>
  <Words>232</Words>
  <Application>Microsoft Office PowerPoint</Application>
  <PresentationFormat>Widescreen</PresentationFormat>
  <Paragraphs>43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Calibri</vt:lpstr>
      <vt:lpstr>Tahoma</vt:lpstr>
      <vt:lpstr>Times New Roman</vt:lpstr>
      <vt:lpstr>Verdana</vt:lpstr>
      <vt:lpstr>Office Theme</vt:lpstr>
      <vt:lpstr>PowerPoint Presentation</vt:lpstr>
      <vt:lpstr>Nilai Dasar ASN – BerAKHLAK (Pasal 4 UU ASN)</vt:lpstr>
      <vt:lpstr>DISIPLIN ASN</vt:lpstr>
      <vt:lpstr>Dasar Hukum</vt:lpstr>
      <vt:lpstr>PowerPoint Presentation</vt:lpstr>
      <vt:lpstr>Disiplin Jam Kerja dan Izin Perkawinan/Perceraian ASN</vt:lpstr>
      <vt:lpstr>ANTI KORUPSI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Pelanggaran Jam Kerja PPPK</vt:lpstr>
      <vt:lpstr>PowerPoint Presentation</vt:lpstr>
      <vt:lpstr>Izin Perkawinan dan Perceraian Bagi ASN</vt:lpstr>
      <vt:lpstr>Peraturan Gubernur Nomor 2 Tahun 2025 tentang Tata Cara Pemberian Izin Perkawinan dan Perceraian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Audy Pratama</dc:creator>
  <cp:lastModifiedBy>Audy Pratama</cp:lastModifiedBy>
  <cp:revision>7</cp:revision>
  <dcterms:created xsi:type="dcterms:W3CDTF">2025-10-06T06:40:16Z</dcterms:created>
  <dcterms:modified xsi:type="dcterms:W3CDTF">2025-10-15T06:48:56Z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2025-08-12T00:00:00Z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2025-10-06T00:00:00Z</vt:filetime>
  </property>
  <property fmtid="{D5CDD505-2E9C-101B-9397-08002B2CF9AE}" pid="5" name="Producer">
    <vt:lpwstr>www.ilovepdf.com</vt:lpwstr>
  </property>
</Properties>
</file>